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27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3" name="Rect_0_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4" name="BgText"/>
          <p:cNvSpPr>
            <a:spLocks noGrp="1"/>
          </p:cNvSpPr>
          <p:nvPr/>
        </p:nvSpPr>
        <p:spPr>
          <a:xfrm>
            <a:off x="7772400" y="548640"/>
            <a:ext cx="393192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r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0176BD"/>
              </a:solidFill>
              <a:latin typeface="Calibri"/>
              <a:cs typeface="Calibri"/>
            </a:endParaRPr>
          </a:p>
        </p:txBody>
      </p:sp>
      <p:sp>
        <p:nvSpPr>
          <p:cNvPr id="1015" name="Aula X"/>
          <p:cNvSpPr>
            <a:spLocks noGrp="1"/>
          </p:cNvSpPr>
          <p:nvPr>
            <p:ph type="title"/>
          </p:nvPr>
        </p:nvSpPr>
        <p:spPr>
          <a:xfrm>
            <a:off x="731520" y="1554480"/>
            <a:ext cx="6400800" cy="10058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5600" b="1" i="0">
                <a:solidFill>
                  <a:srgbClr val="014A7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5600" b="1" i="0" dirty="0">
                <a:solidFill>
                  <a:srgbClr val="014A7A"/>
                </a:solidFill>
                <a:latin typeface="Calibri"/>
                <a:cs typeface="Calibri"/>
              </a:rPr>
              <a:t>Aula X</a:t>
            </a:r>
          </a:p>
        </p:txBody>
      </p:sp>
      <p:sp>
        <p:nvSpPr>
          <p:cNvPr id="1016" name="Subtítulo da aula"/>
          <p:cNvSpPr>
            <a:spLocks noGrp="1"/>
          </p:cNvSpPr>
          <p:nvPr>
            <p:ph type="body" idx="12"/>
          </p:nvPr>
        </p:nvSpPr>
        <p:spPr>
          <a:xfrm>
            <a:off x="731520" y="2606040"/>
            <a:ext cx="10515600" cy="1188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8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800" b="1" i="0" dirty="0">
                <a:solidFill>
                  <a:srgbClr val="1A1A1A"/>
                </a:solidFill>
                <a:latin typeface="Calibri"/>
                <a:cs typeface="Calibri"/>
              </a:rPr>
              <a:t>Subtítulo da aula</a:t>
            </a:r>
          </a:p>
        </p:txBody>
      </p:sp>
      <p:sp>
        <p:nvSpPr>
          <p:cNvPr id="1017" name="Linha de apoio menor com conte"/>
          <p:cNvSpPr>
            <a:spLocks noGrp="1"/>
          </p:cNvSpPr>
          <p:nvPr>
            <p:ph type="body" idx="13"/>
          </p:nvPr>
        </p:nvSpPr>
        <p:spPr>
          <a:xfrm>
            <a:off x="731520" y="4023360"/>
            <a:ext cx="10515600" cy="914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8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800" b="0" i="0" dirty="0">
                <a:solidFill>
                  <a:srgbClr val="5A5A5A"/>
                </a:solidFill>
                <a:latin typeface="Calibri"/>
                <a:cs typeface="Calibri"/>
              </a:rPr>
              <a:t>Linha de apoio menor com contexto · pode ter 2 linhas</a:t>
            </a:r>
          </a:p>
        </p:txBody>
      </p:sp>
      <p:sp>
        <p:nvSpPr>
          <p:cNvPr id="1018" name="Rect_0_6.3"/>
          <p:cNvSpPr/>
          <p:nvPr/>
        </p:nvSpPr>
        <p:spPr>
          <a:xfrm>
            <a:off x="0" y="5760720"/>
            <a:ext cx="12188952" cy="1097280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9" name="BgText"/>
          <p:cNvSpPr>
            <a:spLocks noGrp="1"/>
          </p:cNvSpPr>
          <p:nvPr/>
        </p:nvSpPr>
        <p:spPr>
          <a:xfrm>
            <a:off x="73152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400" b="1" i="0" dirty="0">
                <a:solidFill>
                  <a:srgbClr val="1A1A1A"/>
                </a:solidFill>
                <a:latin typeface="Calibri"/>
                <a:cs typeface="Calibri"/>
              </a:rPr>
              <a:t>Project Together — Powered by AI</a:t>
            </a:r>
          </a:p>
        </p:txBody>
      </p:sp>
      <p:sp>
        <p:nvSpPr>
          <p:cNvPr id="1020" name="BgText"/>
          <p:cNvSpPr>
            <a:spLocks noGrp="1"/>
          </p:cNvSpPr>
          <p:nvPr/>
        </p:nvSpPr>
        <p:spPr>
          <a:xfrm>
            <a:off x="731520" y="630936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escritoriodeprojetos.com.br  ·  projectmanagement.com.br  ·  2026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Fecho · Celebraca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9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9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9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9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9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20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1" name="Texto longo do fecho — até 6-8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1430000" cy="3657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0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000" b="0" i="0" dirty="0">
                <a:solidFill>
                  <a:srgbClr val="1A1A1A"/>
                </a:solidFill>
                <a:latin typeface="Calibri"/>
                <a:cs typeface="Calibri"/>
              </a:rPr>
              <a:t>Texto longo do fecho — até 6-8 linhas, sem componentes.
Mensagem clara que fecha o ciclo.</a:t>
            </a:r>
          </a:p>
        </p:txBody>
      </p:sp>
      <p:sp>
        <p:nvSpPr>
          <p:cNvPr id="1202" name="Rect_0.5_5.95"/>
          <p:cNvSpPr/>
          <p:nvPr/>
        </p:nvSpPr>
        <p:spPr>
          <a:xfrm>
            <a:off x="457200" y="5440680"/>
            <a:ext cx="11274552" cy="91440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3" name="O TAKEAWAY"/>
          <p:cNvSpPr>
            <a:spLocks noGrp="1"/>
          </p:cNvSpPr>
          <p:nvPr>
            <p:ph type="body" idx="15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O TAKEAWAY</a:t>
            </a:r>
          </a:p>
        </p:txBody>
      </p:sp>
      <p:sp>
        <p:nvSpPr>
          <p:cNvPr id="1204" name="Uma frase memorável que sintet"/>
          <p:cNvSpPr>
            <a:spLocks noGrp="1"/>
          </p:cNvSpPr>
          <p:nvPr>
            <p:ph type="body" idx="16"/>
          </p:nvPr>
        </p:nvSpPr>
        <p:spPr>
          <a:xfrm>
            <a:off x="731520" y="5824728"/>
            <a:ext cx="10698480" cy="5029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Uma frase memorável que sintetiza a aula inteira.</a:t>
            </a:r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(nao usar — extra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689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9" y="1656000"/>
            <a:ext cx="8374116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8950868" y="1656000"/>
            <a:ext cx="3199567" cy="43998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525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8" y="1656000"/>
            <a:ext cx="11022101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84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611"/>
            <a:ext cx="10972800" cy="741452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465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udo ·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2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2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2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2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2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3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1" name="Click para adicionar conteúdo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  <a:lvl2pPr marL="285750" indent="-285750">
              <a:spcBef>
                <a:spcPct val="10000"/>
              </a:spcBef>
              <a:defRPr sz="1400" b="0" i="0">
                <a:solidFill>
                  <a:srgbClr val="1A1A1A"/>
                </a:solidFill>
                <a:latin typeface="Calibri"/>
                <a:cs typeface="Calibri"/>
              </a:defRPr>
            </a:lvl2pPr>
            <a:lvl3pPr marL="571500" indent="-285750">
              <a:spcBef>
                <a:spcPct val="10000"/>
              </a:spcBef>
              <a:defRPr sz="1200" b="0" i="0">
                <a:solidFill>
                  <a:srgbClr val="1A1A1A"/>
                </a:solidFill>
                <a:latin typeface="Calibri"/>
                <a:cs typeface="Calibri"/>
              </a:defRPr>
            </a:lvl3pPr>
            <a:lvl4pPr marL="857250" indent="-285750">
              <a:spcBef>
                <a:spcPct val="10000"/>
              </a:spcBef>
              <a:defRPr sz="1100" b="0" i="0">
                <a:solidFill>
                  <a:srgbClr val="1A1A1A"/>
                </a:solidFill>
                <a:latin typeface="Calibri"/>
                <a:cs typeface="Calibri"/>
              </a:defRPr>
            </a:lvl4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Click para adicionar conteúdo</a:t>
            </a:r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onteudo · Check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3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4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35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36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7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38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39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40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41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2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043" name="Rect_0.5_2.9"/>
          <p:cNvSpPr/>
          <p:nvPr/>
        </p:nvSpPr>
        <p:spPr>
          <a:xfrm>
            <a:off x="457200" y="265176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4" name="BgText"/>
          <p:cNvSpPr>
            <a:spLocks noGrp="1"/>
          </p:cNvSpPr>
          <p:nvPr/>
        </p:nvSpPr>
        <p:spPr>
          <a:xfrm>
            <a:off x="457200" y="260604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5" name="Título do item 1"/>
          <p:cNvSpPr>
            <a:spLocks noGrp="1"/>
          </p:cNvSpPr>
          <p:nvPr>
            <p:ph type="body" idx="15"/>
          </p:nvPr>
        </p:nvSpPr>
        <p:spPr>
          <a:xfrm>
            <a:off x="822960" y="258775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46" name="subtítulo opcional do item 1"/>
          <p:cNvSpPr>
            <a:spLocks noGrp="1"/>
          </p:cNvSpPr>
          <p:nvPr>
            <p:ph type="body" idx="16"/>
          </p:nvPr>
        </p:nvSpPr>
        <p:spPr>
          <a:xfrm>
            <a:off x="822960" y="285292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47" name="Rect_0.5_3.6799999999999997"/>
          <p:cNvSpPr/>
          <p:nvPr/>
        </p:nvSpPr>
        <p:spPr>
          <a:xfrm>
            <a:off x="457200" y="33649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8" name="BgText"/>
          <p:cNvSpPr>
            <a:spLocks noGrp="1"/>
          </p:cNvSpPr>
          <p:nvPr/>
        </p:nvSpPr>
        <p:spPr>
          <a:xfrm>
            <a:off x="457200" y="33192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9" name="Título do item 2"/>
          <p:cNvSpPr>
            <a:spLocks noGrp="1"/>
          </p:cNvSpPr>
          <p:nvPr>
            <p:ph type="body" idx="17"/>
          </p:nvPr>
        </p:nvSpPr>
        <p:spPr>
          <a:xfrm>
            <a:off x="822960" y="33009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50" name="subtítulo opcional do item 2"/>
          <p:cNvSpPr>
            <a:spLocks noGrp="1"/>
          </p:cNvSpPr>
          <p:nvPr>
            <p:ph type="body" idx="18"/>
          </p:nvPr>
        </p:nvSpPr>
        <p:spPr>
          <a:xfrm>
            <a:off x="822960" y="35661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51" name="Rect_0.5_4.46"/>
          <p:cNvSpPr/>
          <p:nvPr/>
        </p:nvSpPr>
        <p:spPr>
          <a:xfrm>
            <a:off x="457200" y="407822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2" name="BgText"/>
          <p:cNvSpPr>
            <a:spLocks noGrp="1"/>
          </p:cNvSpPr>
          <p:nvPr/>
        </p:nvSpPr>
        <p:spPr>
          <a:xfrm>
            <a:off x="457200" y="403250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3" name="Título do item 3"/>
          <p:cNvSpPr>
            <a:spLocks noGrp="1"/>
          </p:cNvSpPr>
          <p:nvPr>
            <p:ph type="body" idx="19"/>
          </p:nvPr>
        </p:nvSpPr>
        <p:spPr>
          <a:xfrm>
            <a:off x="822960" y="401421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54" name="subtítulo opcional do item 3"/>
          <p:cNvSpPr>
            <a:spLocks noGrp="1"/>
          </p:cNvSpPr>
          <p:nvPr>
            <p:ph type="body" idx="20"/>
          </p:nvPr>
        </p:nvSpPr>
        <p:spPr>
          <a:xfrm>
            <a:off x="822960" y="427939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55" name="Rect_0.5_5.239999999999999"/>
          <p:cNvSpPr/>
          <p:nvPr/>
        </p:nvSpPr>
        <p:spPr>
          <a:xfrm>
            <a:off x="457200" y="479145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6" name="BgText"/>
          <p:cNvSpPr>
            <a:spLocks noGrp="1"/>
          </p:cNvSpPr>
          <p:nvPr/>
        </p:nvSpPr>
        <p:spPr>
          <a:xfrm>
            <a:off x="457200" y="474573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7" name="Título do item 4"/>
          <p:cNvSpPr>
            <a:spLocks noGrp="1"/>
          </p:cNvSpPr>
          <p:nvPr>
            <p:ph type="body" idx="21"/>
          </p:nvPr>
        </p:nvSpPr>
        <p:spPr>
          <a:xfrm>
            <a:off x="822960" y="472744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58" name="subtítulo opcional do item 4"/>
          <p:cNvSpPr>
            <a:spLocks noGrp="1"/>
          </p:cNvSpPr>
          <p:nvPr>
            <p:ph type="body" idx="22"/>
          </p:nvPr>
        </p:nvSpPr>
        <p:spPr>
          <a:xfrm>
            <a:off x="822960" y="499262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udo · Check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9" name="Rect_0.5_2.0"/>
          <p:cNvSpPr/>
          <p:nvPr/>
        </p:nvSpPr>
        <p:spPr>
          <a:xfrm>
            <a:off x="457200" y="182880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0" name="BgText"/>
          <p:cNvSpPr>
            <a:spLocks noGrp="1"/>
          </p:cNvSpPr>
          <p:nvPr/>
        </p:nvSpPr>
        <p:spPr>
          <a:xfrm>
            <a:off x="457200" y="178308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1" name="Título do item 1"/>
          <p:cNvSpPr>
            <a:spLocks noGrp="1"/>
          </p:cNvSpPr>
          <p:nvPr>
            <p:ph type="body" idx="14"/>
          </p:nvPr>
        </p:nvSpPr>
        <p:spPr>
          <a:xfrm>
            <a:off x="822960" y="176479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72" name="subtítulo opcional do item 1"/>
          <p:cNvSpPr>
            <a:spLocks noGrp="1"/>
          </p:cNvSpPr>
          <p:nvPr>
            <p:ph type="body" idx="15"/>
          </p:nvPr>
        </p:nvSpPr>
        <p:spPr>
          <a:xfrm>
            <a:off x="822960" y="202996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73" name="Rect_0.5_2.6799999999999997"/>
          <p:cNvSpPr/>
          <p:nvPr/>
        </p:nvSpPr>
        <p:spPr>
          <a:xfrm>
            <a:off x="457200" y="24505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4" name="BgText"/>
          <p:cNvSpPr>
            <a:spLocks noGrp="1"/>
          </p:cNvSpPr>
          <p:nvPr/>
        </p:nvSpPr>
        <p:spPr>
          <a:xfrm>
            <a:off x="457200" y="24048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5" name="Título do item 2"/>
          <p:cNvSpPr>
            <a:spLocks noGrp="1"/>
          </p:cNvSpPr>
          <p:nvPr>
            <p:ph type="body" idx="16"/>
          </p:nvPr>
        </p:nvSpPr>
        <p:spPr>
          <a:xfrm>
            <a:off x="822960" y="23865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76" name="subtítulo opcional do item 2"/>
          <p:cNvSpPr>
            <a:spLocks noGrp="1"/>
          </p:cNvSpPr>
          <p:nvPr>
            <p:ph type="body" idx="17"/>
          </p:nvPr>
        </p:nvSpPr>
        <p:spPr>
          <a:xfrm>
            <a:off x="822960" y="26517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77" name="Rect_0.5_3.36"/>
          <p:cNvSpPr/>
          <p:nvPr/>
        </p:nvSpPr>
        <p:spPr>
          <a:xfrm>
            <a:off x="457200" y="307238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8" name="BgText"/>
          <p:cNvSpPr>
            <a:spLocks noGrp="1"/>
          </p:cNvSpPr>
          <p:nvPr/>
        </p:nvSpPr>
        <p:spPr>
          <a:xfrm>
            <a:off x="457200" y="302666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9" name="Título do item 3"/>
          <p:cNvSpPr>
            <a:spLocks noGrp="1"/>
          </p:cNvSpPr>
          <p:nvPr>
            <p:ph type="body" idx="18"/>
          </p:nvPr>
        </p:nvSpPr>
        <p:spPr>
          <a:xfrm>
            <a:off x="822960" y="300837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80" name="subtítulo opcional do item 3"/>
          <p:cNvSpPr>
            <a:spLocks noGrp="1"/>
          </p:cNvSpPr>
          <p:nvPr>
            <p:ph type="body" idx="19"/>
          </p:nvPr>
        </p:nvSpPr>
        <p:spPr>
          <a:xfrm>
            <a:off x="822960" y="327355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81" name="Rect_0.5_4.04"/>
          <p:cNvSpPr/>
          <p:nvPr/>
        </p:nvSpPr>
        <p:spPr>
          <a:xfrm>
            <a:off x="457200" y="369417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2" name="BgText"/>
          <p:cNvSpPr>
            <a:spLocks noGrp="1"/>
          </p:cNvSpPr>
          <p:nvPr/>
        </p:nvSpPr>
        <p:spPr>
          <a:xfrm>
            <a:off x="457200" y="364845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83" name="Título do item 4"/>
          <p:cNvSpPr>
            <a:spLocks noGrp="1"/>
          </p:cNvSpPr>
          <p:nvPr>
            <p:ph type="body" idx="20"/>
          </p:nvPr>
        </p:nvSpPr>
        <p:spPr>
          <a:xfrm>
            <a:off x="822960" y="363016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84" name="subtítulo opcional do item 4"/>
          <p:cNvSpPr>
            <a:spLocks noGrp="1"/>
          </p:cNvSpPr>
          <p:nvPr>
            <p:ph type="body" idx="21"/>
          </p:nvPr>
        </p:nvSpPr>
        <p:spPr>
          <a:xfrm>
            <a:off x="822960" y="389534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  <p:sp>
        <p:nvSpPr>
          <p:cNvPr id="1085" name="Rect_0.5_5.55"/>
          <p:cNvSpPr/>
          <p:nvPr/>
        </p:nvSpPr>
        <p:spPr>
          <a:xfrm>
            <a:off x="457200" y="5074920"/>
            <a:ext cx="11274552" cy="86868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6" name="EYEBROW DO CALLOUT (CAPS)"/>
          <p:cNvSpPr>
            <a:spLocks noGrp="1"/>
          </p:cNvSpPr>
          <p:nvPr>
            <p:ph type="body" idx="22"/>
          </p:nvPr>
        </p:nvSpPr>
        <p:spPr>
          <a:xfrm>
            <a:off x="731520" y="516636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087" name="Texto do callout — uma frase m"/>
          <p:cNvSpPr>
            <a:spLocks noGrp="1"/>
          </p:cNvSpPr>
          <p:nvPr>
            <p:ph type="body" idx="23"/>
          </p:nvPr>
        </p:nvSpPr>
        <p:spPr>
          <a:xfrm>
            <a:off x="731520" y="5458968"/>
            <a:ext cx="1069848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udo · Numbered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9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0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91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92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3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94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95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96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97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8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099" name="Rect_0.5_2.88"/>
          <p:cNvSpPr/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0" name="BgText"/>
          <p:cNvSpPr>
            <a:spLocks noGrp="1"/>
          </p:cNvSpPr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01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5877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02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8529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03" name="Rect_0.5_3.6599999999999997"/>
          <p:cNvSpPr/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4" name="BgText"/>
          <p:cNvSpPr>
            <a:spLocks noGrp="1"/>
          </p:cNvSpPr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05" name="Título do passo 2"/>
          <p:cNvSpPr>
            <a:spLocks noGrp="1"/>
          </p:cNvSpPr>
          <p:nvPr>
            <p:ph type="body" idx="17"/>
          </p:nvPr>
        </p:nvSpPr>
        <p:spPr>
          <a:xfrm>
            <a:off x="868680" y="3300984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06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566160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07" name="Rect_0.5_4.44"/>
          <p:cNvSpPr/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8" name="BgText"/>
          <p:cNvSpPr>
            <a:spLocks noGrp="1"/>
          </p:cNvSpPr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09" name="Título do passo 3"/>
          <p:cNvSpPr>
            <a:spLocks noGrp="1"/>
          </p:cNvSpPr>
          <p:nvPr>
            <p:ph type="body" idx="19"/>
          </p:nvPr>
        </p:nvSpPr>
        <p:spPr>
          <a:xfrm>
            <a:off x="868680" y="4014216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10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4279392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11" name="Rect_0.5_5.22"/>
          <p:cNvSpPr/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2" name="BgText"/>
          <p:cNvSpPr>
            <a:spLocks noGrp="1"/>
          </p:cNvSpPr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13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727448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14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992624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udo · Numbered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1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1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2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2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2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2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126" name="Rect_0.5_2.4299999999999997"/>
          <p:cNvSpPr/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7" name="BgText"/>
          <p:cNvSpPr>
            <a:spLocks noGrp="1"/>
          </p:cNvSpPr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28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17627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29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44144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30" name="Rect_0.5_3.1299999999999994"/>
          <p:cNvSpPr/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1" name="BgText"/>
          <p:cNvSpPr>
            <a:spLocks noGrp="1"/>
          </p:cNvSpPr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32" name="Título do passo 2"/>
          <p:cNvSpPr>
            <a:spLocks noGrp="1"/>
          </p:cNvSpPr>
          <p:nvPr>
            <p:ph type="body" idx="17"/>
          </p:nvPr>
        </p:nvSpPr>
        <p:spPr>
          <a:xfrm>
            <a:off x="868680" y="28163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33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0815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34" name="Rect_0.5_3.8299999999999996"/>
          <p:cNvSpPr/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5" name="BgText"/>
          <p:cNvSpPr>
            <a:spLocks noGrp="1"/>
          </p:cNvSpPr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36" name="Título do passo 3"/>
          <p:cNvSpPr>
            <a:spLocks noGrp="1"/>
          </p:cNvSpPr>
          <p:nvPr>
            <p:ph type="body" idx="19"/>
          </p:nvPr>
        </p:nvSpPr>
        <p:spPr>
          <a:xfrm>
            <a:off x="868680" y="345643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37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372160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38" name="Rect_0.5_4.53"/>
          <p:cNvSpPr/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9" name="BgText"/>
          <p:cNvSpPr>
            <a:spLocks noGrp="1"/>
          </p:cNvSpPr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40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09651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41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36168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  <p:sp>
        <p:nvSpPr>
          <p:cNvPr id="1142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3" name="EYEBROW DO CALLOUT (CAPS)"/>
          <p:cNvSpPr>
            <a:spLocks noGrp="1"/>
          </p:cNvSpPr>
          <p:nvPr>
            <p:ph type="body" idx="23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44" name="Texto do callout — uma frase m"/>
          <p:cNvSpPr>
            <a:spLocks noGrp="1"/>
          </p:cNvSpPr>
          <p:nvPr>
            <p:ph type="body" idx="24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udo · Cod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4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4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5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5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5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5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56" name="Rect_0.5_2.5"/>
          <p:cNvSpPr/>
          <p:nvPr/>
        </p:nvSpPr>
        <p:spPr>
          <a:xfrm>
            <a:off x="457200" y="2286000"/>
            <a:ext cx="11274552" cy="36576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7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9572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58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97480"/>
            <a:ext cx="10908792" cy="31089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udo · Code Block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9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70" name="Rect_0.5_2.4"/>
          <p:cNvSpPr/>
          <p:nvPr/>
        </p:nvSpPr>
        <p:spPr>
          <a:xfrm>
            <a:off x="457200" y="2194560"/>
            <a:ext cx="11274552" cy="27432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1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0428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72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06040"/>
            <a:ext cx="10908792" cy="21945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  <p:sp>
        <p:nvSpPr>
          <p:cNvPr id="1173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4" name="EYEBROW DO CALLOUT (CAPS)"/>
          <p:cNvSpPr>
            <a:spLocks noGrp="1"/>
          </p:cNvSpPr>
          <p:nvPr>
            <p:ph type="body" idx="17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75" name="Texto do callout — uma frase m"/>
          <p:cNvSpPr>
            <a:spLocks noGrp="1"/>
          </p:cNvSpPr>
          <p:nvPr>
            <p:ph type="body" idx="18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udo ·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7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8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79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80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1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82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83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84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85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6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87" name="Body do slide — conteúdo do me"/>
          <p:cNvSpPr>
            <a:spLocks noGrp="1"/>
          </p:cNvSpPr>
          <p:nvPr>
            <p:ph type="body" idx="15"/>
          </p:nvPr>
        </p:nvSpPr>
        <p:spPr>
          <a:xfrm>
            <a:off x="457200" y="2606040"/>
            <a:ext cx="10972800" cy="2286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Body do slide — conteúdo do meio antes do callout.</a:t>
            </a:r>
          </a:p>
        </p:txBody>
      </p:sp>
      <p:sp>
        <p:nvSpPr>
          <p:cNvPr id="1188" name="Rect_0.5_5.95"/>
          <p:cNvSpPr/>
          <p:nvPr/>
        </p:nvSpPr>
        <p:spPr>
          <a:xfrm>
            <a:off x="457200" y="5440680"/>
            <a:ext cx="11274552" cy="82296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9" name="EYEBROW DO CALLOUT (CAPS)"/>
          <p:cNvSpPr>
            <a:spLocks noGrp="1"/>
          </p:cNvSpPr>
          <p:nvPr>
            <p:ph type="body" idx="16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90" name="Texto do callout — uma frase m"/>
          <p:cNvSpPr>
            <a:spLocks noGrp="1"/>
          </p:cNvSpPr>
          <p:nvPr>
            <p:ph type="body" idx="17"/>
          </p:nvPr>
        </p:nvSpPr>
        <p:spPr>
          <a:xfrm>
            <a:off x="731520" y="5824728"/>
            <a:ext cx="10698480" cy="457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0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0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0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0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0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1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1" name="Conteúdo do master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Conteúdo do master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/>
              <a:t xml:space="preserve">Project Kick-Off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[Project]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 xml:space="preserve">[Client]</a:t>
            </a:r>
          </a:p>
          <a:p>
            <a:r>
              <a:t xml:space="preserve">[Project Manager]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PROJECT MANAGEMENT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How the project will be managed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 xml:space="preserve">Purpose: deliver what was agreed within scope, time and cost — and, above all, generate the VALUE promised (the Key Results).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 xml:space="preserve">How: an engaged team + an integrating project manager + the 10-step methodology, grounded in the PMBOK® Guide, 8th Edition, with ProjectAdm as the project board. Follow-up on a fixed cadence and quick answers to whatever comes up.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 xml:space="preserve">THE CYCLE IN 4 MOMENTS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 xml:space="preserve">Initiate → Plan → Execute and control → Close. Each moment has clear deliverables and success criteria.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METHODOLOGY · PROJECT TOGETHER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The 10 steps and the artefacts we deliver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sz="1500"/>
              <a:t xml:space="preserve">1 · Start the project  →  Project Charter (.docx)</a:t>
            </a:r>
          </a:p>
          <a:p>
            <a:r>
              <a:rPr sz="1500"/>
              <a:t xml:space="preserve">2 · Review the scope  →  WBS Dictionary (.docx and .xlsx)</a:t>
            </a:r>
          </a:p>
          <a:p>
            <a:r>
              <a:rPr sz="1500"/>
              <a:t xml:space="preserve">3 · Analyze the risks  →  Issue Log (.xlsx)</a:t>
            </a:r>
          </a:p>
          <a:p>
            <a:r>
              <a:rPr sz="1500"/>
              <a:t xml:space="preserve">4 · Create schedule and budget  →  Schedule (.xlsx / MS Project) and Budget (.docx)</a:t>
            </a:r>
          </a:p>
          <a:p>
            <a:r>
              <a:rPr sz="1500"/>
              <a:t xml:space="preserve">5 · Review and approve the plan  →  Project Management Plan (.docx)</a:t>
            </a:r>
          </a:p>
          <a:p>
            <a:r>
              <a:rPr sz="1500"/>
              <a:t xml:space="preserve">6 · Engage the stakeholders  →  Stakeholder Register (.xlsx)</a:t>
            </a:r>
          </a:p>
          <a:p>
            <a:r>
              <a:rPr sz="1500"/>
              <a:t xml:space="preserve">7 · Direct and execute  →  Project Kick-Off (.pptx)</a:t>
            </a:r>
          </a:p>
          <a:p>
            <a:r>
              <a:rPr sz="1500"/>
              <a:t xml:space="preserve">8 · Monitor and report  →  Status Report (.docx)</a:t>
            </a:r>
          </a:p>
          <a:p>
            <a:r>
              <a:rPr sz="1500"/>
              <a:t xml:space="preserve">9 · Control changes  →  Change Request Log (.xlsx)</a:t>
            </a:r>
          </a:p>
          <a:p>
            <a:r>
              <a:rPr sz="1500"/>
              <a:t xml:space="preserve">10 · Close the project or phase  →  Lessons Learned (.docx)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AFTER THE 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Next steps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 xml:space="preserve">•  Record the minutes of this kick-off and share them with the team</a:t>
            </a:r>
          </a:p>
          <a:p>
            <a:r>
              <a:t xml:space="preserve">•  Each owner confirms their deliverables and what they need to execute them</a:t>
            </a:r>
          </a:p>
          <a:p>
            <a:r>
              <a:t xml:space="preserve">•  Schedule the next follow-up meeting (fixed cadence)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Let's go together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 xml:space="preserve">Thank you for being here and for your commitment. From now on, it is about making it happen at the agreed pace — following closely and adjusting early.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 xml:space="preserve">THE COMMITMENT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 xml:space="preserve">Projects that deliver value start with teams that grow together.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KICK-OFF MEETING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 xml:space="preserve">•  Why engage now</a:t>
            </a:r>
          </a:p>
          <a:p>
            <a:r>
              <a:t xml:space="preserve">•  The project — justification and objectives (OKR)</a:t>
            </a:r>
          </a:p>
          <a:p>
            <a:r>
              <a:t xml:space="preserve">•  Phases and main deliverables</a:t>
            </a:r>
          </a:p>
          <a:p>
            <a:r>
              <a:t xml:space="preserve">•  Constraints, assumptions and main risks</a:t>
            </a:r>
          </a:p>
          <a:p>
            <a:r>
              <a:t xml:space="preserve">•  Milestones and budget</a:t>
            </a:r>
          </a:p>
          <a:p>
            <a:r>
              <a:t xml:space="preserve">•  How the project will be managed — the 10 steps</a:t>
            </a:r>
          </a:p>
          <a:p>
            <a:r>
              <a:t xml:space="preserve">•  Next steps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KICK-OFF · WHY NOW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The best moment to align and to ask for changes is now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 xml:space="preserve">As the project moves on, the cost of changing goes up and the freedom to decide goes down. Early on, changing is cheap; later, every adjustment costs rework, time and money — and it can become unfeasible.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 xml:space="preserve">That is why this kick-off exists: to align expectations, confirm responsibilities and bring out NOW everything that needs to be decided or requested — while changing is still cheap.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 xml:space="preserve">GOLDEN RULE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 xml:space="preserve">The earlier an issue shows up, the cheaper it is to solve. (PMBOK® Guide, 8th Edition)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THE PROJECT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Project Justification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THE PROJECT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Objectives and Key Results (OKR)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SCOPE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Phases and Main Deliverables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ATTENTION POINTS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Constraints and Assumptions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ATTENTION POINTS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Main Risks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 xml:space="preserve">WHEN AND HOW MUCH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 xml:space="preserve">Milestones and Budget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2452</Words>
  <Application>Microsoft Office PowerPoint</Application>
  <PresentationFormat>Custom</PresentationFormat>
  <Paragraphs>266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Consolas</vt:lpstr>
      <vt:lpstr>Wingdings</vt:lpstr>
      <vt:lpstr>Office Theme</vt:lpstr>
      <vt:lpstr>Aula 2 Modelagem de Processos</vt:lpstr>
      <vt:lpstr>Principais tópicos da Aula 1</vt:lpstr>
      <vt:lpstr>Onde paramos — e o que vem nesta aula</vt:lpstr>
      <vt:lpstr>Fase 1: Alinhamento com a Estratégia e os Objetivos</vt:lpstr>
      <vt:lpstr>Fase 2: Mudanças de Arquitetura</vt:lpstr>
      <vt:lpstr>Modelagem de processos</vt:lpstr>
      <vt:lpstr>Modelos de processos</vt:lpstr>
      <vt:lpstr>BPMS - Business Process Management Suite</vt:lpstr>
      <vt:lpstr>Benefícios da Modelagem de Processos e do BPMS</vt:lpstr>
      <vt:lpstr>Plataforma BPM</vt:lpstr>
      <vt:lpstr>Plataformas BPM com suporte a repositório BPM.</vt:lpstr>
      <vt:lpstr>bpmn.io — o modelador BPMN 2.0 que usamos</vt:lpstr>
      <vt:lpstr>Como estruturar o conteúdo</vt:lpstr>
      <vt:lpstr>Pode se usar modelos de referência</vt:lpstr>
      <vt:lpstr>PCF - Process Classification Framework</vt:lpstr>
      <vt:lpstr>Notações existentes</vt:lpstr>
      <vt:lpstr>BPMN 2.0 https://www.bpmn.org/</vt:lpstr>
      <vt:lpstr>Como ler o mapa de processos (Portfólio do Edu)</vt:lpstr>
      <vt:lpstr>Exemplo ilustrativo: Modelagem: processo “Check-in do hóspede Airbnb” (BPMN)</vt:lpstr>
      <vt:lpstr>O dicionário leve do Check-in (campos do card)</vt:lpstr>
      <vt:lpstr>Dois jeitos de começar o AS-IS</vt:lpstr>
      <vt:lpstr>Sua Vez — modele o AS-IS</vt:lpstr>
      <vt:lpstr>E se der errado? + O fator humano</vt:lpstr>
      <vt:lpstr>Checklist da Aula 2</vt:lpstr>
      <vt:lpstr>Você já modela. Próximo: analisar.</vt:lpstr>
      <vt:lpstr>Para aprofundar</vt:lpstr>
      <vt:lpstr>Referências bibliográficas e Informações adicionais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Aula 2 Modelagem de Processos</dc:title>
  <dc:subject/>
  <dc:creator>Eduardo Montes</dc:creator>
  <cp:keywords/>
  <dc:description>generated using python-pptx</dc:description>
  <cp:lastModifiedBy>Eduardo Montes</cp:lastModifiedBy>
  <cp:revision>14</cp:revision>
  <dcterms:created xsi:type="dcterms:W3CDTF">2013-01-27T09:14:16Z</dcterms:created>
  <dcterms:modified xsi:type="dcterms:W3CDTF">2026-07-07T23:55:59Z</dcterms:modified>
  <cp:category/>
</cp:coreProperties>
</file>